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23" d="100"/>
          <a:sy n="23" d="100"/>
        </p:scale>
        <p:origin x="1662" y="126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614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9902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1352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1876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3272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3335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2513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4845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3468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8126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7129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58DE9-FE68-446E-982D-E18DAB85DC34}" type="datetimeFigureOut">
              <a:rPr lang="en-CA" smtClean="0"/>
              <a:t>2022-04-07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26A30-9A9D-46DD-9E1B-DB2F82432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7296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 descr="A black and white drawing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8C642620-5510-46DC-8649-59B5772E3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5582" y="3471629"/>
            <a:ext cx="3049477" cy="28861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ED9271-870F-45A8-8ED4-569DF75AF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717" y="1845964"/>
            <a:ext cx="9018341" cy="3800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BA1570-C7E6-402D-8B7D-CEB719170C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14724" y="0"/>
            <a:ext cx="37084635" cy="56864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CA" sz="8000" b="1" i="0" u="none" strike="noStrike" dirty="0">
                <a:solidFill>
                  <a:srgbClr val="000000"/>
                </a:solidFill>
                <a:effectLst/>
              </a:rPr>
              <a:t>Urbanization and social antipredator behaviour in American crows</a:t>
            </a:r>
            <a:br>
              <a:rPr lang="en-CA" sz="7200" b="1" i="0" u="none" strike="noStrike" dirty="0">
                <a:solidFill>
                  <a:srgbClr val="000000"/>
                </a:solidFill>
                <a:effectLst/>
              </a:rPr>
            </a:br>
            <a:r>
              <a:rPr lang="en-CA" sz="4800" i="0" u="none" strike="noStrike" dirty="0">
                <a:solidFill>
                  <a:srgbClr val="000000"/>
                </a:solidFill>
                <a:effectLst/>
              </a:rPr>
              <a:t>Alex Popescu</a:t>
            </a:r>
            <a:br>
              <a:rPr lang="en-CA" sz="4800" i="0" u="none" strike="noStrike" dirty="0">
                <a:solidFill>
                  <a:srgbClr val="000000"/>
                </a:solidFill>
                <a:effectLst/>
              </a:rPr>
            </a:br>
            <a:r>
              <a:rPr lang="en-CA" sz="4800" i="0" u="none" strike="noStrike" dirty="0">
                <a:solidFill>
                  <a:srgbClr val="000000"/>
                </a:solidFill>
                <a:effectLst/>
              </a:rPr>
              <a:t>Department of Biological Sciences, Brock University</a:t>
            </a:r>
            <a:endParaRPr lang="en-CA" sz="7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898BE6-AF00-445A-8C0E-3C2A786C04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0605" y="1496395"/>
            <a:ext cx="6869038" cy="4150044"/>
          </a:xfrm>
          <a:prstGeom prst="rect">
            <a:avLst/>
          </a:prstGeom>
        </p:spPr>
      </p:pic>
      <p:sp>
        <p:nvSpPr>
          <p:cNvPr id="20" name="Subtitle 2">
            <a:extLst>
              <a:ext uri="{FF2B5EF4-FFF2-40B4-BE49-F238E27FC236}">
                <a16:creationId xmlns:a16="http://schemas.microsoft.com/office/drawing/2014/main" id="{8BDF3889-0194-4C74-BBC9-6F4BF76A71F2}"/>
              </a:ext>
            </a:extLst>
          </p:cNvPr>
          <p:cNvSpPr txBox="1">
            <a:spLocks/>
          </p:cNvSpPr>
          <p:nvPr/>
        </p:nvSpPr>
        <p:spPr>
          <a:xfrm>
            <a:off x="29135994" y="16892315"/>
            <a:ext cx="13753650" cy="6032870"/>
          </a:xfrm>
          <a:prstGeom prst="roundRect">
            <a:avLst>
              <a:gd name="adj" fmla="val 3070"/>
            </a:avLst>
          </a:prstGeom>
          <a:solidFill>
            <a:schemeClr val="bg1">
              <a:lumMod val="85000"/>
            </a:schemeClr>
          </a:solidFill>
          <a:ln w="762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sz="4400" b="1" dirty="0"/>
              <a:t>Measurements</a:t>
            </a:r>
            <a:endParaRPr lang="en-CA" sz="3400" dirty="0"/>
          </a:p>
          <a:p>
            <a:pPr algn="just">
              <a:spcBef>
                <a:spcPts val="0"/>
              </a:spcBef>
            </a:pPr>
            <a:r>
              <a:rPr lang="en-CA" sz="3200" b="1" dirty="0"/>
              <a:t>Social antipredator behaviour – Sentinel behaviour</a:t>
            </a:r>
          </a:p>
          <a:p>
            <a:pPr marL="457200" indent="-4572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Proportion of foraging duration with a sentinel present</a:t>
            </a:r>
          </a:p>
          <a:p>
            <a:pPr marL="457200" indent="-4572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Proportion of foraging events with a sentinel present</a:t>
            </a:r>
          </a:p>
          <a:p>
            <a:pPr marL="457200" indent="-4572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Mean duration of sentinel bouts</a:t>
            </a:r>
          </a:p>
          <a:p>
            <a:pPr algn="just">
              <a:spcBef>
                <a:spcPts val="2400"/>
              </a:spcBef>
            </a:pPr>
            <a:r>
              <a:rPr lang="en-CA" sz="3200" b="1" dirty="0"/>
              <a:t>Individual antipredator behaviour</a:t>
            </a:r>
          </a:p>
          <a:p>
            <a:pPr marL="457200" indent="-4572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Number of “Stop–Look–Restart” performed by foragers</a:t>
            </a:r>
          </a:p>
          <a:p>
            <a:pPr algn="just">
              <a:spcBef>
                <a:spcPts val="2400"/>
              </a:spcBef>
            </a:pPr>
            <a:r>
              <a:rPr lang="en-CA" sz="3200" b="1" dirty="0"/>
              <a:t>Predictors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9E35A94D-EFDB-4CBF-B242-3E63A2E296BE}"/>
              </a:ext>
            </a:extLst>
          </p:cNvPr>
          <p:cNvSpPr txBox="1">
            <a:spLocks/>
          </p:cNvSpPr>
          <p:nvPr/>
        </p:nvSpPr>
        <p:spPr>
          <a:xfrm>
            <a:off x="982916" y="28028538"/>
            <a:ext cx="13739379" cy="4379475"/>
          </a:xfrm>
          <a:prstGeom prst="roundRect">
            <a:avLst>
              <a:gd name="adj" fmla="val 3070"/>
            </a:avLst>
          </a:prstGeom>
          <a:solidFill>
            <a:schemeClr val="bg1">
              <a:lumMod val="85000"/>
            </a:schemeClr>
          </a:solidFill>
          <a:ln w="762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sz="4400" b="1" dirty="0"/>
              <a:t>Objectives and Hypothesis</a:t>
            </a:r>
          </a:p>
          <a:p>
            <a:pPr algn="l">
              <a:spcBef>
                <a:spcPts val="0"/>
              </a:spcBef>
            </a:pPr>
            <a:r>
              <a:rPr lang="en-CA" sz="3200" b="1" dirty="0"/>
              <a:t>Objective: </a:t>
            </a:r>
            <a:r>
              <a:rPr lang="en-CA" sz="3200" dirty="0"/>
              <a:t>To observe changes in social antipredator behaviour in areas of varying levels of urbanization and proximity to humans.</a:t>
            </a:r>
          </a:p>
          <a:p>
            <a:pPr algn="l">
              <a:spcBef>
                <a:spcPts val="2400"/>
              </a:spcBef>
            </a:pPr>
            <a:r>
              <a:rPr lang="en-CA" sz="3200" b="1" dirty="0"/>
              <a:t>Hypothesis:</a:t>
            </a:r>
            <a:r>
              <a:rPr lang="en-CA" sz="3200" dirty="0"/>
              <a:t> American crows in urban areas and in greater proximity to humans will have altered social antipredator behaviour.</a:t>
            </a:r>
          </a:p>
          <a:p>
            <a:pPr algn="l">
              <a:spcBef>
                <a:spcPts val="2400"/>
              </a:spcBef>
            </a:pPr>
            <a:r>
              <a:rPr lang="en-CA" sz="3200" b="1" dirty="0"/>
              <a:t>Predictions: </a:t>
            </a:r>
            <a:r>
              <a:rPr lang="en-CA" sz="3200" dirty="0"/>
              <a:t>Likely due to decreased wariness of humans and the presence of fewer predators, urban crows are predicted to forage in smaller groups, and in a more individualistic manner.</a:t>
            </a:r>
            <a:endParaRPr lang="en-CA" sz="3200" b="1" dirty="0"/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DFD967E1-C3EF-4EFF-868C-44C6B2A05F44}"/>
              </a:ext>
            </a:extLst>
          </p:cNvPr>
          <p:cNvSpPr txBox="1">
            <a:spLocks/>
          </p:cNvSpPr>
          <p:nvPr/>
        </p:nvSpPr>
        <p:spPr>
          <a:xfrm>
            <a:off x="29074477" y="30594487"/>
            <a:ext cx="13815166" cy="1813526"/>
          </a:xfrm>
          <a:prstGeom prst="roundRect">
            <a:avLst>
              <a:gd name="adj" fmla="val 3070"/>
            </a:avLst>
          </a:prstGeom>
          <a:solidFill>
            <a:schemeClr val="bg1">
              <a:lumMod val="85000"/>
            </a:schemeClr>
          </a:solidFill>
          <a:ln w="762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sz="4400" b="1" dirty="0"/>
              <a:t>Acknowledgements</a:t>
            </a:r>
          </a:p>
          <a:p>
            <a:pPr algn="l">
              <a:spcBef>
                <a:spcPts val="0"/>
              </a:spcBef>
            </a:pPr>
            <a:r>
              <a:rPr lang="en-CA" sz="3200" dirty="0"/>
              <a:t>I would like to thank Dr. Kiyoko M. Gotanda, Dr. Anne B. Clark, Ian Gordon, Dr. Liette Vasseur, Albert Wu and </a:t>
            </a:r>
            <a:r>
              <a:rPr lang="en-CA" sz="3200" dirty="0" err="1"/>
              <a:t>Lilianne</a:t>
            </a:r>
            <a:r>
              <a:rPr lang="en-CA" sz="3200" dirty="0"/>
              <a:t> Caron for their help, advice and support.</a:t>
            </a:r>
          </a:p>
          <a:p>
            <a:pPr algn="l">
              <a:spcBef>
                <a:spcPts val="0"/>
              </a:spcBef>
            </a:pPr>
            <a:endParaRPr lang="en-CA" sz="2400" dirty="0"/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860AE19B-66F9-41C1-B578-341BE1D90BF3}"/>
              </a:ext>
            </a:extLst>
          </p:cNvPr>
          <p:cNvSpPr txBox="1">
            <a:spLocks/>
          </p:cNvSpPr>
          <p:nvPr/>
        </p:nvSpPr>
        <p:spPr>
          <a:xfrm>
            <a:off x="15960305" y="6422045"/>
            <a:ext cx="12100863" cy="9637105"/>
          </a:xfrm>
          <a:prstGeom prst="roundRect">
            <a:avLst>
              <a:gd name="adj" fmla="val 3070"/>
            </a:avLst>
          </a:prstGeom>
          <a:solidFill>
            <a:schemeClr val="bg1">
              <a:lumMod val="85000"/>
            </a:schemeClr>
          </a:solidFill>
          <a:ln w="762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sz="4400" b="1" dirty="0"/>
              <a:t>Methods</a:t>
            </a:r>
          </a:p>
          <a:p>
            <a:pPr algn="just">
              <a:spcBef>
                <a:spcPts val="0"/>
              </a:spcBef>
            </a:pPr>
            <a:r>
              <a:rPr lang="en-CA" sz="3200" b="1" dirty="0"/>
              <a:t>Experimental design: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Fully crossed experiment consisting of supplemental feedings of varying quantity and quality.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Individual and social antipredator behaviours will be quantified. 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Comparisons will be made between crow populations across differing levels of urbanization and human density.</a:t>
            </a:r>
          </a:p>
          <a:p>
            <a:pPr algn="just">
              <a:lnSpc>
                <a:spcPct val="100000"/>
              </a:lnSpc>
              <a:spcBef>
                <a:spcPts val="2400"/>
              </a:spcBef>
            </a:pPr>
            <a:r>
              <a:rPr lang="en-CA" sz="3200" b="1" dirty="0"/>
              <a:t>Testing periods: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Tests during dawn (6-9am) and dusk (5-8 pm)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30-minute recording of crows foraging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Two sites per testing period, all sites tested each day</a:t>
            </a:r>
          </a:p>
          <a:p>
            <a:pPr algn="just">
              <a:lnSpc>
                <a:spcPct val="100000"/>
              </a:lnSpc>
              <a:spcBef>
                <a:spcPts val="2400"/>
              </a:spcBef>
            </a:pPr>
            <a:r>
              <a:rPr lang="en-CA" sz="3200" b="1" dirty="0"/>
              <a:t>Sample size and replication: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Each treatment combination will be replicated 6 times.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3 replicates in each testing period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3 testing sites per month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Testing period from May to September</a:t>
            </a:r>
          </a:p>
          <a:p>
            <a:pPr marL="457200" indent="-457200" algn="ju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Up to 270 foraging events will be observed.</a:t>
            </a:r>
          </a:p>
          <a:p>
            <a:pPr algn="just">
              <a:lnSpc>
                <a:spcPct val="100000"/>
              </a:lnSpc>
              <a:spcBef>
                <a:spcPts val="2400"/>
              </a:spcBef>
            </a:pPr>
            <a:r>
              <a:rPr lang="en-CA" sz="3200" u="sng" dirty="0"/>
              <a:t>Sample size will depend on the presence of crows and weather during the testing period.</a:t>
            </a:r>
            <a:r>
              <a:rPr lang="en-CA" sz="3200" dirty="0"/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CF513B-47D6-4B20-A56B-4E30EFC0CC68}"/>
              </a:ext>
            </a:extLst>
          </p:cNvPr>
          <p:cNvSpPr txBox="1"/>
          <p:nvPr/>
        </p:nvSpPr>
        <p:spPr>
          <a:xfrm>
            <a:off x="29391785" y="21189876"/>
            <a:ext cx="12100862" cy="255454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Group size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Distance from cover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Area type (urban, non-urban)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CA" sz="3200" dirty="0"/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CA" sz="3200" dirty="0"/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Human density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Number of foraging disturbances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FA91FA4-5692-4637-8F9C-607D24B2BDFC}"/>
              </a:ext>
            </a:extLst>
          </p:cNvPr>
          <p:cNvGrpSpPr/>
          <p:nvPr/>
        </p:nvGrpSpPr>
        <p:grpSpPr>
          <a:xfrm>
            <a:off x="15960307" y="16892314"/>
            <a:ext cx="12100862" cy="10587123"/>
            <a:chOff x="15960307" y="16892314"/>
            <a:chExt cx="12100862" cy="10587123"/>
          </a:xfrm>
        </p:grpSpPr>
        <p:sp>
          <p:nvSpPr>
            <p:cNvPr id="33" name="Subtitle 2">
              <a:extLst>
                <a:ext uri="{FF2B5EF4-FFF2-40B4-BE49-F238E27FC236}">
                  <a16:creationId xmlns:a16="http://schemas.microsoft.com/office/drawing/2014/main" id="{E5C5BBE7-0B8D-49CD-BD94-4DF383271625}"/>
                </a:ext>
              </a:extLst>
            </p:cNvPr>
            <p:cNvSpPr txBox="1">
              <a:spLocks/>
            </p:cNvSpPr>
            <p:nvPr/>
          </p:nvSpPr>
          <p:spPr>
            <a:xfrm>
              <a:off x="15960307" y="16892314"/>
              <a:ext cx="12100862" cy="10303062"/>
            </a:xfrm>
            <a:prstGeom prst="roundRect">
              <a:avLst>
                <a:gd name="adj" fmla="val 3070"/>
              </a:avLst>
            </a:prstGeom>
            <a:solidFill>
              <a:schemeClr val="bg1">
                <a:lumMod val="85000"/>
              </a:schemeClr>
            </a:solidFill>
            <a:ln w="7620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/>
            </a:bodyPr>
            <a:lstStyle>
              <a:lvl1pPr marL="0" indent="0" algn="ctr" defTabSz="4389120" rtl="0" eaLnBrk="1" latinLnBrk="0" hangingPunct="1">
                <a:lnSpc>
                  <a:spcPct val="90000"/>
                </a:lnSpc>
                <a:spcBef>
                  <a:spcPts val="4800"/>
                </a:spcBef>
                <a:buFont typeface="Arial" panose="020B0604020202020204" pitchFamily="34" charset="0"/>
                <a:buNone/>
                <a:defRPr sz="1152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219456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96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438912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864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658368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877824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1097280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1316736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1536192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1755648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CA" sz="4400" b="1" dirty="0"/>
                <a:t>Testing sites</a:t>
              </a:r>
            </a:p>
            <a:p>
              <a:pPr algn="l">
                <a:spcBef>
                  <a:spcPts val="0"/>
                </a:spcBef>
              </a:pPr>
              <a:r>
                <a:rPr lang="en-CA" sz="3200" dirty="0"/>
                <a:t>.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DC7C135-CDB8-4262-8148-5B216AD8A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501938" y="17630587"/>
              <a:ext cx="6257925" cy="8753475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DA2634-93B2-4134-B9FC-F3FBDCE52705}"/>
                </a:ext>
              </a:extLst>
            </p:cNvPr>
            <p:cNvSpPr txBox="1"/>
            <p:nvPr/>
          </p:nvSpPr>
          <p:spPr>
            <a:xfrm>
              <a:off x="16171438" y="24432449"/>
              <a:ext cx="5073064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CA" sz="3200" b="1" u="sng" dirty="0"/>
                <a:t>Figure 1: </a:t>
              </a:r>
              <a:r>
                <a:rPr lang="en-CA" sz="3200" dirty="0" err="1"/>
                <a:t>Crowkémon</a:t>
              </a:r>
              <a:r>
                <a:rPr lang="en-CA" sz="3200" dirty="0"/>
                <a:t> Go in St. Catharines. Crow markers represent individual spotting events. Red markers show May testing sites.</a:t>
              </a:r>
            </a:p>
            <a:p>
              <a:endParaRPr lang="en-CA" sz="3200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4DADFB9-A2DB-42A5-A7CA-80E8077A269C}"/>
                </a:ext>
              </a:extLst>
            </p:cNvPr>
            <p:cNvSpPr txBox="1"/>
            <p:nvPr/>
          </p:nvSpPr>
          <p:spPr>
            <a:xfrm>
              <a:off x="16173873" y="17630587"/>
              <a:ext cx="5070629" cy="68018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CA" sz="3200" b="1" dirty="0" err="1"/>
                <a:t>Crowkémon</a:t>
              </a:r>
              <a:r>
                <a:rPr lang="en-CA" sz="3200" b="1" dirty="0"/>
                <a:t> Go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CA" sz="3200" dirty="0"/>
                <a:t>Crowd-sourcing initiative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CA" sz="3200" dirty="0"/>
                <a:t>Citizen scientists reporting crow sightings in the Niagara region.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CA" sz="3200" dirty="0"/>
                <a:t>Used to select areas of high crow density</a:t>
              </a:r>
            </a:p>
            <a:p>
              <a:pPr algn="just">
                <a:spcBef>
                  <a:spcPts val="2400"/>
                </a:spcBef>
              </a:pPr>
              <a:r>
                <a:rPr lang="en-CA" sz="3200" b="1" dirty="0"/>
                <a:t>Site selection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CA" sz="3200" dirty="0"/>
                <a:t>3 sites selected 3 weeks prior to testing period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CA" sz="3200" dirty="0"/>
                <a:t>Sites sufficiently distanced to avoid pseudo replication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44EC293-885C-4933-B2EC-156172A4624F}"/>
              </a:ext>
            </a:extLst>
          </p:cNvPr>
          <p:cNvGrpSpPr/>
          <p:nvPr/>
        </p:nvGrpSpPr>
        <p:grpSpPr>
          <a:xfrm>
            <a:off x="29135994" y="6422046"/>
            <a:ext cx="13781509" cy="9652054"/>
            <a:chOff x="29135994" y="6422046"/>
            <a:chExt cx="13781509" cy="9652054"/>
          </a:xfrm>
        </p:grpSpPr>
        <p:sp>
          <p:nvSpPr>
            <p:cNvPr id="15" name="Subtitle 2">
              <a:extLst>
                <a:ext uri="{FF2B5EF4-FFF2-40B4-BE49-F238E27FC236}">
                  <a16:creationId xmlns:a16="http://schemas.microsoft.com/office/drawing/2014/main" id="{2972DCB6-FC8A-4DD7-80E6-FD44887E53F9}"/>
                </a:ext>
              </a:extLst>
            </p:cNvPr>
            <p:cNvSpPr txBox="1">
              <a:spLocks/>
            </p:cNvSpPr>
            <p:nvPr/>
          </p:nvSpPr>
          <p:spPr>
            <a:xfrm>
              <a:off x="29135994" y="6422046"/>
              <a:ext cx="13753649" cy="9652054"/>
            </a:xfrm>
            <a:prstGeom prst="roundRect">
              <a:avLst>
                <a:gd name="adj" fmla="val 3070"/>
              </a:avLst>
            </a:prstGeom>
            <a:solidFill>
              <a:schemeClr val="bg1">
                <a:lumMod val="85000"/>
              </a:schemeClr>
            </a:solidFill>
            <a:ln w="7620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/>
            </a:bodyPr>
            <a:lstStyle>
              <a:lvl1pPr marL="0" indent="0" algn="ctr" defTabSz="4389120" rtl="0" eaLnBrk="1" latinLnBrk="0" hangingPunct="1">
                <a:lnSpc>
                  <a:spcPct val="90000"/>
                </a:lnSpc>
                <a:spcBef>
                  <a:spcPts val="4800"/>
                </a:spcBef>
                <a:buFont typeface="Arial" panose="020B0604020202020204" pitchFamily="34" charset="0"/>
                <a:buNone/>
                <a:defRPr sz="1152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219456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96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438912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864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658368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877824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1097280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1316736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1536192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1755648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Bef>
                  <a:spcPts val="2400"/>
                </a:spcBef>
              </a:pPr>
              <a:r>
                <a:rPr lang="en-CA" sz="4400" b="1" dirty="0"/>
                <a:t>Treatment groups</a:t>
              </a:r>
              <a:endParaRPr lang="en-CA" sz="4400" dirty="0"/>
            </a:p>
            <a:p>
              <a:pPr algn="l">
                <a:spcBef>
                  <a:spcPts val="2400"/>
                </a:spcBef>
              </a:pPr>
              <a:endParaRPr lang="en-CA" sz="3400" dirty="0"/>
            </a:p>
            <a:p>
              <a:pPr algn="l">
                <a:spcBef>
                  <a:spcPts val="2400"/>
                </a:spcBef>
              </a:pPr>
              <a:endParaRPr lang="en-CA" sz="3400" dirty="0"/>
            </a:p>
            <a:p>
              <a:pPr algn="l">
                <a:spcBef>
                  <a:spcPts val="2400"/>
                </a:spcBef>
              </a:pPr>
              <a:endParaRPr lang="en-CA" sz="3400" dirty="0"/>
            </a:p>
            <a:p>
              <a:pPr algn="l">
                <a:spcBef>
                  <a:spcPts val="2400"/>
                </a:spcBef>
              </a:pPr>
              <a:endParaRPr lang="en-CA" sz="3400" dirty="0"/>
            </a:p>
            <a:p>
              <a:pPr algn="l">
                <a:spcBef>
                  <a:spcPts val="2400"/>
                </a:spcBef>
              </a:pPr>
              <a:endParaRPr lang="en-CA" sz="3400" dirty="0"/>
            </a:p>
            <a:p>
              <a:pPr algn="l">
                <a:spcBef>
                  <a:spcPts val="2400"/>
                </a:spcBef>
              </a:pPr>
              <a:endParaRPr lang="en-CA" sz="3400" dirty="0"/>
            </a:p>
            <a:p>
              <a:pPr algn="l">
                <a:spcBef>
                  <a:spcPts val="2400"/>
                </a:spcBef>
              </a:pPr>
              <a:endParaRPr lang="en-CA" sz="3400" dirty="0"/>
            </a:p>
          </p:txBody>
        </p:sp>
        <p:pic>
          <p:nvPicPr>
            <p:cNvPr id="19" name="Picture 18" descr="A picture containing floor, wooden, board, box&#10;&#10;Description automatically generated">
              <a:extLst>
                <a:ext uri="{FF2B5EF4-FFF2-40B4-BE49-F238E27FC236}">
                  <a16:creationId xmlns:a16="http://schemas.microsoft.com/office/drawing/2014/main" id="{C9185D32-B197-4815-8A9B-6F16B905DD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76557" y="7241485"/>
              <a:ext cx="7285194" cy="485679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E2A1E53-3F93-47D3-9DA2-AE29F00A2441}"/>
                </a:ext>
              </a:extLst>
            </p:cNvPr>
            <p:cNvSpPr txBox="1"/>
            <p:nvPr/>
          </p:nvSpPr>
          <p:spPr>
            <a:xfrm>
              <a:off x="29576557" y="12226892"/>
              <a:ext cx="12744450" cy="3847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Bef>
                  <a:spcPts val="2400"/>
                </a:spcBef>
                <a:buSzPct val="100000"/>
              </a:pPr>
              <a:r>
                <a:rPr lang="en-CA" sz="3200" dirty="0"/>
                <a:t>Test food will be crushed or cut to be similar in size and pre-portioned into 10g portions. Three food quantities will be used:</a:t>
              </a:r>
            </a:p>
            <a:p>
              <a:pPr marL="457200" indent="-457200" algn="just">
                <a:spcBef>
                  <a:spcPts val="0"/>
                </a:spcBef>
                <a:buSzPct val="100000"/>
                <a:buFont typeface="Arial" panose="020B0604020202020204" pitchFamily="34" charset="0"/>
                <a:buChar char="•"/>
              </a:pPr>
              <a:r>
                <a:rPr lang="en-CA" sz="3200" dirty="0"/>
                <a:t>Low quantity – 1 Portion 	(10g)</a:t>
              </a:r>
            </a:p>
            <a:p>
              <a:pPr marL="457200" indent="-457200" algn="just">
                <a:spcBef>
                  <a:spcPts val="0"/>
                </a:spcBef>
                <a:buSzPct val="100000"/>
                <a:buFont typeface="Arial" panose="020B0604020202020204" pitchFamily="34" charset="0"/>
                <a:buChar char="•"/>
              </a:pPr>
              <a:r>
                <a:rPr lang="en-CA" sz="3200" dirty="0"/>
                <a:t>Medium quantity – 3 Portions 	(30g)</a:t>
              </a:r>
            </a:p>
            <a:p>
              <a:pPr marL="457200" indent="-457200" algn="just">
                <a:spcBef>
                  <a:spcPts val="0"/>
                </a:spcBef>
                <a:buSzPct val="100000"/>
                <a:buFont typeface="Arial" panose="020B0604020202020204" pitchFamily="34" charset="0"/>
                <a:buChar char="•"/>
              </a:pPr>
              <a:r>
                <a:rPr lang="en-CA" sz="3200" dirty="0"/>
                <a:t>High quantity – 5 Portions 	(50g)</a:t>
              </a:r>
            </a:p>
            <a:p>
              <a:pPr algn="just">
                <a:spcBef>
                  <a:spcPts val="2400"/>
                </a:spcBef>
              </a:pPr>
              <a:r>
                <a:rPr lang="en-CA" sz="3200" dirty="0"/>
                <a:t>Food will be evenly dispersed by hand, each portion spread one step apart to avoid clumping.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00CD23F-D007-4F03-8412-646F02C7B2A9}"/>
                </a:ext>
              </a:extLst>
            </p:cNvPr>
            <p:cNvSpPr txBox="1"/>
            <p:nvPr/>
          </p:nvSpPr>
          <p:spPr>
            <a:xfrm>
              <a:off x="37226867" y="7937273"/>
              <a:ext cx="5690636" cy="3323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spcBef>
                  <a:spcPts val="2400"/>
                </a:spcBef>
              </a:pPr>
              <a:r>
                <a:rPr lang="en-CA" sz="3200" b="1" u="sng" dirty="0"/>
                <a:t>Figure 2: </a:t>
              </a:r>
              <a:r>
                <a:rPr lang="en-CA" sz="3200" dirty="0"/>
                <a:t>One portion of each type of food used during the experiment from left to right:</a:t>
              </a:r>
            </a:p>
            <a:p>
              <a:pPr marL="571500" indent="-571500" algn="l">
                <a:lnSpc>
                  <a:spcPct val="100000"/>
                </a:lnSpc>
                <a:spcBef>
                  <a:spcPts val="0"/>
                </a:spcBef>
                <a:buSzPct val="100000"/>
                <a:buFont typeface="Arial" panose="020B0604020202020204" pitchFamily="34" charset="0"/>
                <a:buChar char="•"/>
              </a:pPr>
              <a:r>
                <a:rPr lang="en-CA" sz="3200" dirty="0"/>
                <a:t>Low quality – Cheez-its </a:t>
              </a:r>
            </a:p>
            <a:p>
              <a:pPr marL="571500" indent="-571500" algn="l">
                <a:lnSpc>
                  <a:spcPct val="100000"/>
                </a:lnSpc>
                <a:spcBef>
                  <a:spcPts val="0"/>
                </a:spcBef>
                <a:buSzPct val="100000"/>
                <a:buFont typeface="Arial" panose="020B0604020202020204" pitchFamily="34" charset="0"/>
                <a:buChar char="•"/>
              </a:pPr>
              <a:r>
                <a:rPr lang="en-CA" sz="3200" dirty="0"/>
                <a:t>Medium quality – Peanuts</a:t>
              </a:r>
            </a:p>
            <a:p>
              <a:pPr marL="571500" indent="-571500" algn="l">
                <a:lnSpc>
                  <a:spcPct val="100000"/>
                </a:lnSpc>
                <a:spcBef>
                  <a:spcPts val="0"/>
                </a:spcBef>
                <a:buSzPct val="100000"/>
                <a:buFont typeface="Arial" panose="020B0604020202020204" pitchFamily="34" charset="0"/>
                <a:buChar char="•"/>
              </a:pPr>
              <a:r>
                <a:rPr lang="en-CA" sz="3200" dirty="0"/>
                <a:t>High quality – Meat morsels </a:t>
              </a:r>
            </a:p>
            <a:p>
              <a:endParaRPr lang="en-CA" dirty="0"/>
            </a:p>
          </p:txBody>
        </p:sp>
      </p:grpSp>
      <p:sp>
        <p:nvSpPr>
          <p:cNvPr id="41" name="Subtitle 2">
            <a:extLst>
              <a:ext uri="{FF2B5EF4-FFF2-40B4-BE49-F238E27FC236}">
                <a16:creationId xmlns:a16="http://schemas.microsoft.com/office/drawing/2014/main" id="{9AF6D8AC-B8B2-4312-B132-68F63BCF8190}"/>
              </a:ext>
            </a:extLst>
          </p:cNvPr>
          <p:cNvSpPr txBox="1">
            <a:spLocks/>
          </p:cNvSpPr>
          <p:nvPr/>
        </p:nvSpPr>
        <p:spPr>
          <a:xfrm>
            <a:off x="15960305" y="28028540"/>
            <a:ext cx="12100862" cy="4379475"/>
          </a:xfrm>
          <a:prstGeom prst="roundRect">
            <a:avLst>
              <a:gd name="adj" fmla="val 3070"/>
            </a:avLst>
          </a:prstGeom>
          <a:solidFill>
            <a:schemeClr val="bg1">
              <a:lumMod val="85000"/>
            </a:schemeClr>
          </a:solidFill>
          <a:ln w="762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CA" sz="4400" b="1" dirty="0"/>
              <a:t>Pre-test baiting</a:t>
            </a:r>
          </a:p>
          <a:p>
            <a:pPr marL="571500" indent="-5715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Testing sites will be regularly “baited” for 3 weeks prior to the testing period.</a:t>
            </a:r>
          </a:p>
          <a:p>
            <a:pPr marL="571500" indent="-5715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To increase the likelihood of crows being present during the testing phase.</a:t>
            </a:r>
          </a:p>
          <a:p>
            <a:pPr marL="571500" indent="-5715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Supplemental feedings and playing feeding calls on a speaker</a:t>
            </a:r>
          </a:p>
          <a:p>
            <a:pPr marL="571500" indent="-5715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Reinforce the association between the location and the presence of food.</a:t>
            </a:r>
          </a:p>
          <a:p>
            <a:pPr marL="571500" indent="-5715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Familiarize crows with the presence of the observer.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2E3B150-3101-4827-BEEA-6644409B1F8A}"/>
              </a:ext>
            </a:extLst>
          </p:cNvPr>
          <p:cNvGrpSpPr/>
          <p:nvPr/>
        </p:nvGrpSpPr>
        <p:grpSpPr>
          <a:xfrm>
            <a:off x="982916" y="16892314"/>
            <a:ext cx="13739380" cy="10770492"/>
            <a:chOff x="982916" y="16892314"/>
            <a:chExt cx="13739380" cy="10770492"/>
          </a:xfrm>
        </p:grpSpPr>
        <p:sp>
          <p:nvSpPr>
            <p:cNvPr id="21" name="Subtitle 2">
              <a:extLst>
                <a:ext uri="{FF2B5EF4-FFF2-40B4-BE49-F238E27FC236}">
                  <a16:creationId xmlns:a16="http://schemas.microsoft.com/office/drawing/2014/main" id="{8FCE2348-7739-4805-9D01-F46CD0576279}"/>
                </a:ext>
              </a:extLst>
            </p:cNvPr>
            <p:cNvSpPr txBox="1">
              <a:spLocks/>
            </p:cNvSpPr>
            <p:nvPr/>
          </p:nvSpPr>
          <p:spPr>
            <a:xfrm>
              <a:off x="982916" y="16892314"/>
              <a:ext cx="13739380" cy="10303062"/>
            </a:xfrm>
            <a:prstGeom prst="roundRect">
              <a:avLst>
                <a:gd name="adj" fmla="val 3070"/>
              </a:avLst>
            </a:prstGeom>
            <a:solidFill>
              <a:schemeClr val="bg1">
                <a:lumMod val="85000"/>
              </a:schemeClr>
            </a:solidFill>
            <a:ln w="7620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/>
            </a:bodyPr>
            <a:lstStyle>
              <a:lvl1pPr marL="0" indent="0" algn="ctr" defTabSz="4389120" rtl="0" eaLnBrk="1" latinLnBrk="0" hangingPunct="1">
                <a:lnSpc>
                  <a:spcPct val="90000"/>
                </a:lnSpc>
                <a:spcBef>
                  <a:spcPts val="4800"/>
                </a:spcBef>
                <a:buFont typeface="Arial" panose="020B0604020202020204" pitchFamily="34" charset="0"/>
                <a:buNone/>
                <a:defRPr sz="1152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219456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96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438912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864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658368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877824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1097280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1316736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1536192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17556480" indent="0" algn="ctr" defTabSz="4389120" rtl="0" eaLnBrk="1" latinLnBrk="0" hangingPunct="1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None/>
                <a:defRPr sz="768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CA" sz="4400" b="1" dirty="0"/>
                <a:t>Social antipredator behaviour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7EBFFC3-5B52-475C-A4EF-E21F1810D549}"/>
                </a:ext>
              </a:extLst>
            </p:cNvPr>
            <p:cNvSpPr txBox="1"/>
            <p:nvPr/>
          </p:nvSpPr>
          <p:spPr>
            <a:xfrm>
              <a:off x="1280745" y="17475827"/>
              <a:ext cx="8285158" cy="83715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Bef>
                  <a:spcPts val="0"/>
                </a:spcBef>
              </a:pPr>
              <a:r>
                <a:rPr lang="en-CA" sz="3200" b="1" dirty="0"/>
                <a:t>Trade-off </a:t>
              </a:r>
            </a:p>
            <a:p>
              <a:pPr marL="457200" indent="-457200" algn="just">
                <a:spcBef>
                  <a:spcPts val="0"/>
                </a:spcBef>
                <a:buFont typeface="Arial" panose="020B0604020202020204" pitchFamily="34" charset="0"/>
                <a:buChar char="•"/>
              </a:pPr>
              <a:r>
                <a:rPr lang="en-CA" sz="3200" dirty="0"/>
                <a:t>Insufficient vigilance or foraging efficiency increases the risk of predation and starvation, respectively.</a:t>
              </a:r>
            </a:p>
            <a:p>
              <a:pPr algn="just">
                <a:spcBef>
                  <a:spcPts val="2400"/>
                </a:spcBef>
              </a:pPr>
              <a:r>
                <a:rPr lang="en-CA" sz="3200" b="1" dirty="0"/>
                <a:t>Social antipredator behaviour</a:t>
              </a:r>
            </a:p>
            <a:p>
              <a:pPr marL="457200" indent="-457200" algn="just">
                <a:spcBef>
                  <a:spcPts val="0"/>
                </a:spcBef>
                <a:buFont typeface="Arial" panose="020B0604020202020204" pitchFamily="34" charset="0"/>
                <a:buChar char="•"/>
              </a:pPr>
              <a:r>
                <a:rPr lang="en-CA" sz="3200" dirty="0"/>
                <a:t>Minimize costs of vigilance to individuals in a social group.</a:t>
              </a:r>
            </a:p>
            <a:p>
              <a:pPr marL="457200" indent="-457200" algn="just">
                <a:spcBef>
                  <a:spcPts val="0"/>
                </a:spcBef>
                <a:buFont typeface="Arial" panose="020B0604020202020204" pitchFamily="34" charset="0"/>
                <a:buChar char="•"/>
              </a:pPr>
              <a:r>
                <a:rPr lang="en-CA" sz="3200" dirty="0"/>
                <a:t>Increased safety from potential threats.</a:t>
              </a:r>
            </a:p>
            <a:p>
              <a:pPr algn="just">
                <a:spcBef>
                  <a:spcPts val="2400"/>
                </a:spcBef>
              </a:pPr>
              <a:r>
                <a:rPr lang="en-CA" sz="3200" b="1" dirty="0"/>
                <a:t>Constant vigilance and sentinel behaviour</a:t>
              </a:r>
            </a:p>
            <a:p>
              <a:pPr marL="457200" indent="-457200" algn="just">
                <a:spcBef>
                  <a:spcPts val="0"/>
                </a:spcBef>
                <a:buFont typeface="Arial" panose="020B0604020202020204" pitchFamily="34" charset="0"/>
                <a:buChar char="•"/>
              </a:pPr>
              <a:r>
                <a:rPr lang="en-CA" sz="3200" dirty="0"/>
                <a:t>One individual watching over the other members of the group.</a:t>
              </a:r>
            </a:p>
            <a:p>
              <a:pPr marL="457200" indent="-457200" algn="just">
                <a:spcBef>
                  <a:spcPts val="0"/>
                </a:spcBef>
                <a:buFont typeface="Arial" panose="020B0604020202020204" pitchFamily="34" charset="0"/>
                <a:buChar char="•"/>
              </a:pPr>
              <a:r>
                <a:rPr lang="en-CA" sz="3200" dirty="0"/>
                <a:t>All individuals benefitting from the presence of a sentinel</a:t>
              </a:r>
            </a:p>
            <a:p>
              <a:pPr marL="457200" indent="-457200" algn="just">
                <a:spcBef>
                  <a:spcPts val="0"/>
                </a:spcBef>
                <a:buFont typeface="Arial" panose="020B0604020202020204" pitchFamily="34" charset="0"/>
                <a:buChar char="•"/>
              </a:pPr>
              <a:r>
                <a:rPr lang="en-CA" sz="3200" dirty="0"/>
                <a:t>Sentinel individual incurs costs of vigilance on foraging efficiency.</a:t>
              </a:r>
            </a:p>
            <a:p>
              <a:endParaRPr lang="en-CA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9A93ADB9-3C57-4E31-88D4-1CBAA16EB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flipH="1">
              <a:off x="9913512" y="17475827"/>
              <a:ext cx="4394819" cy="8124876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F415D80-0A55-4ADE-A74E-020C620734E9}"/>
                </a:ext>
              </a:extLst>
            </p:cNvPr>
            <p:cNvSpPr txBox="1"/>
            <p:nvPr/>
          </p:nvSpPr>
          <p:spPr>
            <a:xfrm>
              <a:off x="1280745" y="25600703"/>
              <a:ext cx="13027587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CA" sz="3200" dirty="0"/>
                <a:t>The propensity of individual to participate in sentinel behaviour </a:t>
              </a:r>
              <a:r>
                <a:rPr lang="en-CA" sz="3200" b="1" u="sng" dirty="0"/>
                <a:t>can</a:t>
              </a:r>
              <a:r>
                <a:rPr lang="en-CA" sz="3200" dirty="0"/>
                <a:t> be affected by its environment. Individuals can choose to either forage </a:t>
              </a:r>
              <a:r>
                <a:rPr lang="en-CA" sz="3200" b="1" u="sng" dirty="0"/>
                <a:t>individually or</a:t>
              </a:r>
              <a:r>
                <a:rPr lang="en-CA" sz="3200" u="sng" dirty="0"/>
                <a:t> </a:t>
              </a:r>
              <a:r>
                <a:rPr lang="en-CA" sz="3200" b="1" u="sng" dirty="0"/>
                <a:t>socially</a:t>
              </a:r>
              <a:r>
                <a:rPr lang="en-CA" sz="3200" u="sng" dirty="0"/>
                <a:t>.</a:t>
              </a:r>
            </a:p>
            <a:p>
              <a:endParaRPr lang="en-CA" sz="3200" dirty="0"/>
            </a:p>
          </p:txBody>
        </p:sp>
      </p:grpSp>
      <p:sp>
        <p:nvSpPr>
          <p:cNvPr id="47" name="Subtitle 2">
            <a:extLst>
              <a:ext uri="{FF2B5EF4-FFF2-40B4-BE49-F238E27FC236}">
                <a16:creationId xmlns:a16="http://schemas.microsoft.com/office/drawing/2014/main" id="{236C256E-66C6-45D0-AAB9-71B0228118C6}"/>
              </a:ext>
            </a:extLst>
          </p:cNvPr>
          <p:cNvSpPr txBox="1">
            <a:spLocks/>
          </p:cNvSpPr>
          <p:nvPr/>
        </p:nvSpPr>
        <p:spPr>
          <a:xfrm>
            <a:off x="29135994" y="23743401"/>
            <a:ext cx="13753650" cy="6032870"/>
          </a:xfrm>
          <a:prstGeom prst="roundRect">
            <a:avLst>
              <a:gd name="adj" fmla="val 3070"/>
            </a:avLst>
          </a:prstGeom>
          <a:solidFill>
            <a:schemeClr val="bg1">
              <a:lumMod val="85000"/>
            </a:schemeClr>
          </a:solidFill>
          <a:ln w="762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sz="4400" b="1" dirty="0"/>
              <a:t>Implications</a:t>
            </a:r>
          </a:p>
          <a:p>
            <a:pPr algn="l">
              <a:spcBef>
                <a:spcPts val="0"/>
              </a:spcBef>
            </a:pPr>
            <a:r>
              <a:rPr lang="en-CA" sz="3200" b="1" dirty="0"/>
              <a:t>Changes in social behaviour can impact fitness</a:t>
            </a:r>
          </a:p>
          <a:p>
            <a:pPr marL="457200" indent="-4572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Social behaviour is costly when not needed.</a:t>
            </a:r>
          </a:p>
          <a:p>
            <a:pPr marL="457200" indent="-4572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 dirty="0"/>
              <a:t>Changes in social behaviour can therefore contribute to the success of urbanized social species.</a:t>
            </a:r>
          </a:p>
          <a:p>
            <a:pPr algn="l">
              <a:spcBef>
                <a:spcPts val="2400"/>
              </a:spcBef>
            </a:pPr>
            <a:r>
              <a:rPr lang="en-CA" sz="3200" b="1" dirty="0"/>
              <a:t>How social behavioural responses contribute to the success of species in urban areas is still poorly understood.</a:t>
            </a:r>
          </a:p>
          <a:p>
            <a:pPr algn="l">
              <a:spcBef>
                <a:spcPts val="2400"/>
              </a:spcBef>
            </a:pPr>
            <a:r>
              <a:rPr lang="en-CA" sz="3200" dirty="0"/>
              <a:t>This experiment will provide insights into how American crows might change their behaviours in response to their environment at the social level</a:t>
            </a:r>
          </a:p>
          <a:p>
            <a:pPr marL="457200" indent="-4572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3200"/>
              <a:t>Can </a:t>
            </a:r>
            <a:r>
              <a:rPr lang="en-CA" sz="3200" dirty="0"/>
              <a:t>help predict how other urbanized social species might respond to the rapid, global increase in urbanization </a:t>
            </a:r>
          </a:p>
          <a:p>
            <a:pPr marL="457200" indent="-457200" algn="l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CA" sz="3200" dirty="0"/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0895D9E4-0F82-42D5-BB3E-389517A3D6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1557" y="6436994"/>
            <a:ext cx="13720737" cy="9637105"/>
          </a:xfrm>
          <a:prstGeom prst="roundRect">
            <a:avLst>
              <a:gd name="adj" fmla="val 3070"/>
            </a:avLst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l"/>
            <a:r>
              <a:rPr lang="en-CA" sz="4400" b="1" dirty="0"/>
              <a:t>Black-clad city dwellers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256DA37-0175-4D03-A546-ACEC71359F8C}"/>
              </a:ext>
            </a:extLst>
          </p:cNvPr>
          <p:cNvGrpSpPr/>
          <p:nvPr/>
        </p:nvGrpSpPr>
        <p:grpSpPr>
          <a:xfrm>
            <a:off x="1168717" y="7132993"/>
            <a:ext cx="13233106" cy="9318877"/>
            <a:chOff x="1168717" y="7080576"/>
            <a:chExt cx="13233106" cy="9318877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A6FAB38-C262-468D-9836-62CB66C86314}"/>
                </a:ext>
              </a:extLst>
            </p:cNvPr>
            <p:cNvSpPr txBox="1"/>
            <p:nvPr/>
          </p:nvSpPr>
          <p:spPr>
            <a:xfrm>
              <a:off x="1168717" y="7086321"/>
              <a:ext cx="7533707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3200" b="1" dirty="0"/>
                <a:t>American crows - </a:t>
              </a:r>
              <a:r>
                <a:rPr lang="en-CA" sz="3200" b="1" i="1" dirty="0"/>
                <a:t>Corvus brachyrhynchos</a:t>
              </a:r>
              <a:r>
                <a:rPr lang="en-CA" sz="3200" b="1" dirty="0"/>
                <a:t> 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CA" sz="3200" dirty="0"/>
                <a:t>Social species exhibiting multiple social behaviours.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CA" sz="3200" dirty="0"/>
                <a:t>Highly adapted to living in urban settings. 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CA" sz="3200" dirty="0"/>
                <a:t>Increased abundance in urban areas.</a:t>
              </a: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636E9301-6224-4A95-9BEF-67CD1302A1EF}"/>
                </a:ext>
              </a:extLst>
            </p:cNvPr>
            <p:cNvGrpSpPr/>
            <p:nvPr/>
          </p:nvGrpSpPr>
          <p:grpSpPr>
            <a:xfrm>
              <a:off x="1280745" y="7080576"/>
              <a:ext cx="13121078" cy="9318877"/>
              <a:chOff x="1280745" y="7080576"/>
              <a:chExt cx="13121078" cy="9318877"/>
            </a:xfrm>
          </p:grpSpPr>
          <p:pic>
            <p:nvPicPr>
              <p:cNvPr id="48" name="Picture 47">
                <a:extLst>
                  <a:ext uri="{FF2B5EF4-FFF2-40B4-BE49-F238E27FC236}">
                    <a16:creationId xmlns:a16="http://schemas.microsoft.com/office/drawing/2014/main" id="{BB2E12A6-258C-40C8-8CD3-7690937E02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730284" y="7080576"/>
                <a:ext cx="5671539" cy="3190241"/>
              </a:xfrm>
              <a:prstGeom prst="rect">
                <a:avLst/>
              </a:prstGeom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BD227A6-0B10-4FF4-B48E-293CCCFB22D4}"/>
                  </a:ext>
                </a:extLst>
              </p:cNvPr>
              <p:cNvSpPr txBox="1"/>
              <p:nvPr/>
            </p:nvSpPr>
            <p:spPr>
              <a:xfrm>
                <a:off x="1280745" y="9843812"/>
                <a:ext cx="13121078" cy="65556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CA" sz="3200" b="1" dirty="0"/>
                  <a:t>Adaptations to urban life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en-CA" sz="3200" dirty="0"/>
                  <a:t>Can includes changes in:</a:t>
                </a:r>
              </a:p>
              <a:p>
                <a:pPr marL="457200" indent="-457200" algn="just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CA" sz="3200" dirty="0"/>
                  <a:t>Foraging behaviour (e.g. preference for human foods)</a:t>
                </a:r>
              </a:p>
              <a:p>
                <a:pPr marL="457200" indent="-457200" algn="just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CA" sz="3200" dirty="0"/>
                  <a:t>Antipredator behaviour (e.g. decreased wariness of humans)</a:t>
                </a:r>
              </a:p>
              <a:p>
                <a:pPr algn="just">
                  <a:spcBef>
                    <a:spcPts val="2400"/>
                  </a:spcBef>
                </a:pPr>
                <a:r>
                  <a:rPr lang="en-CA" sz="3200" dirty="0"/>
                  <a:t>Adaptations to urban living have been observed in avian (e.g. pigeons, seagulls, house sparrows) and non-avian species (e.g. squirrels, raccoons, skunks).</a:t>
                </a:r>
              </a:p>
              <a:p>
                <a:pPr algn="just">
                  <a:spcBef>
                    <a:spcPts val="1200"/>
                  </a:spcBef>
                </a:pPr>
                <a:r>
                  <a:rPr lang="en-CA" sz="3200" dirty="0"/>
                  <a:t>These adaptations reflect the individual’s perception of their environment, and </a:t>
                </a:r>
                <a:r>
                  <a:rPr lang="en-CA" sz="3200" u="sng" dirty="0"/>
                  <a:t>might optimize their fitness in urban settings.</a:t>
                </a:r>
              </a:p>
              <a:p>
                <a:pPr algn="just">
                  <a:spcBef>
                    <a:spcPts val="2400"/>
                  </a:spcBef>
                </a:pPr>
                <a:r>
                  <a:rPr lang="en-CA" sz="3200" dirty="0"/>
                  <a:t>Yet, while changes at the individual level have oft been observed, changes in social behaviours have not been investigated to the same extent.</a:t>
                </a:r>
              </a:p>
              <a:p>
                <a:endParaRPr lang="en-CA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8337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561</TotalTime>
  <Words>892</Words>
  <Application>Microsoft Office PowerPoint</Application>
  <PresentationFormat>Custom</PresentationFormat>
  <Paragraphs>99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Urbanization and social antipredator behaviour in American crows Alex Popescu Department of Biological Sciences, Brock University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Urbanization and social antipredator behaviour in American crows Alex Popescu Department of Biological Sciences, Brock University</dc:title>
  <dc:creator>Alex Popescu</dc:creator>
  <cp:lastModifiedBy>Alex Popescu</cp:lastModifiedBy>
  <cp:revision>5</cp:revision>
  <dcterms:created xsi:type="dcterms:W3CDTF">2022-04-06T19:25:04Z</dcterms:created>
  <dcterms:modified xsi:type="dcterms:W3CDTF">2022-04-07T05:00:14Z</dcterms:modified>
</cp:coreProperties>
</file>

<file path=docProps/thumbnail.jpeg>
</file>